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629400" cy="1470025"/>
          </a:xfrm>
        </p:spPr>
        <p:txBody>
          <a:bodyPr/>
          <a:lstStyle/>
          <a:p>
            <a:r>
              <a:rPr lang="en-US" dirty="0" smtClean="0"/>
              <a:t>Cardiovascular Fitness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7" name="Picture 3" descr="C:\Users\roxanne.anderson\AppData\Local\Microsoft\Windows\Temporary Internet Files\Content.IE5\QF9Y0221\MC9004387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915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/>
              </a:rPr>
              <a:t>BMI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does not measure body fat directly, but research has shown that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BMI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correlates to direct measures of body fat, such as underwater weighing and dual energy x-ray absorptiometry (DXA).</a:t>
            </a:r>
            <a:r>
              <a:rPr lang="en-US" baseline="30000" dirty="0">
                <a:solidFill>
                  <a:srgbClr val="000000"/>
                </a:solidFill>
                <a:latin typeface="Verdana"/>
              </a:rPr>
              <a:t>1, 2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 </a:t>
            </a:r>
            <a:endParaRPr lang="en-US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Verdana"/>
              </a:rPr>
              <a:t>BMI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can be considered an alternative for direct measures of body fat. 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2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BMI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5" y="990600"/>
            <a:ext cx="82295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BMI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63000" cy="570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0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/>
              </a:rPr>
              <a:t>Body Composition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Body composition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- Amount of fat vs. lean muscle tissue in the human body.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333" y="2967334"/>
            <a:ext cx="701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</a:rPr>
              <a:t>Lean mass-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 Total weight of your muscle, bone, and all other body organs. (Everything in the body besides fat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.)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/>
              </a:rPr>
              <a:t>This is where you find your percent body fat.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8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Shapes and Your </a:t>
            </a:r>
            <a:r>
              <a:rPr lang="en-US" dirty="0"/>
              <a:t>H</a:t>
            </a:r>
            <a:r>
              <a:rPr lang="en-US" dirty="0" smtClean="0"/>
              <a:t>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6578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Body Shapes and Your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Take a few minutes and research body shapes and your heart.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Which is good and which is bad for your health? And why?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How does  each body shape impact your heart health?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Which are you?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What is the best style of jeans/pants for you to wear?</a:t>
            </a:r>
          </a:p>
        </p:txBody>
      </p:sp>
    </p:spTree>
    <p:extLst>
      <p:ext uri="{BB962C8B-B14F-4D97-AF65-F5344CB8AC3E}">
        <p14:creationId xmlns:p14="http://schemas.microsoft.com/office/powerpoint/2010/main" val="13750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Body Type and You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Take 10 minutes and find 5 exercises that will impact your body type.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199"/>
            <a:ext cx="42862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0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Sites used:</a:t>
            </a:r>
          </a:p>
          <a:p>
            <a:r>
              <a:rPr lang="en-US" dirty="0" smtClean="0"/>
              <a:t>Center For </a:t>
            </a:r>
            <a:r>
              <a:rPr lang="en-US" dirty="0"/>
              <a:t>D</a:t>
            </a:r>
            <a:r>
              <a:rPr lang="en-US" dirty="0" smtClean="0"/>
              <a:t>isease Control </a:t>
            </a:r>
          </a:p>
          <a:p>
            <a:r>
              <a:rPr lang="en-US" dirty="0" smtClean="0"/>
              <a:t>SPARKS glossary of terms</a:t>
            </a:r>
          </a:p>
          <a:p>
            <a:r>
              <a:rPr lang="en-US" dirty="0" err="1" smtClean="0"/>
              <a:t>Wikipeda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Presentation done by </a:t>
            </a:r>
            <a:r>
              <a:rPr lang="en-US" smtClean="0"/>
              <a:t>Roxanne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Cardiovascular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itness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 is the ability of the heart and lungs to supply oxygen-rich blood to the working muscle tissues and the ability of the muscle to use oxygen to produce energy for the movement.</a:t>
            </a:r>
          </a:p>
          <a:p>
            <a:r>
              <a:rPr lang="en-US" b="1" dirty="0">
                <a:solidFill>
                  <a:srgbClr val="FF0000"/>
                </a:solidFill>
              </a:rPr>
              <a:t>Resting HR-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u="sng" dirty="0" smtClean="0">
                <a:solidFill>
                  <a:srgbClr val="FF0000"/>
                </a:solidFill>
              </a:rPr>
              <a:t>Rate</a:t>
            </a:r>
            <a:r>
              <a:rPr lang="en-US" dirty="0">
                <a:solidFill>
                  <a:srgbClr val="FF0000"/>
                </a:solidFill>
              </a:rPr>
              <a:t> at which your heart beats at rest (while sitting or being inactive). Low resting heart rates are a good measure of health </a:t>
            </a:r>
            <a:r>
              <a:rPr lang="en-US" dirty="0" smtClean="0">
                <a:solidFill>
                  <a:srgbClr val="FF0000"/>
                </a:solidFill>
              </a:rPr>
              <a:t>and fitness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A persons ability to deliver oxygen to the muscle is affected by many physiological components including each of the following: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Physiological Components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Heart Rate-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rate at which the heart beats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Stroke Volume-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volume of blood pumped out of the ventricle of the heart in a single beat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Cardiac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Output- the amount of blood pumped out by the ventricles in a given period of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Maximal Oxygen Consumption-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rate of oxygen uptake at the highest work rate.</a:t>
            </a:r>
          </a:p>
        </p:txBody>
      </p:sp>
    </p:spTree>
    <p:extLst>
      <p:ext uri="{BB962C8B-B14F-4D97-AF65-F5344CB8AC3E}">
        <p14:creationId xmlns:p14="http://schemas.microsoft.com/office/powerpoint/2010/main" val="10810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song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Metabolic Training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short definition of metabolic training is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exercises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with little rest in between exercises in an effort to maximize calorie burn and increase metabolic rate during and after the workout.</a:t>
            </a:r>
          </a:p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FYI, your metabolism (aka metabolic rate) is how many calories your body burns at rest.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2 Types of Metabolic </a:t>
            </a:r>
            <a:r>
              <a:rPr lang="en-US" dirty="0">
                <a:solidFill>
                  <a:srgbClr val="00B050"/>
                </a:solidFill>
              </a:rPr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/>
              </a:rPr>
              <a:t>Aerobic </a:t>
            </a:r>
            <a:r>
              <a:rPr lang="en-US" b="1" dirty="0">
                <a:solidFill>
                  <a:srgbClr val="92D050"/>
                </a:solidFill>
                <a:latin typeface="Arial"/>
              </a:rPr>
              <a:t>exercise</a:t>
            </a:r>
            <a:r>
              <a:rPr lang="en-US" dirty="0">
                <a:solidFill>
                  <a:srgbClr val="92D050"/>
                </a:solidFill>
                <a:latin typeface="Arial"/>
              </a:rPr>
              <a:t>- Any rhythmic activity that increases the body's need for oxygen by using large muscle groups continuously for at least 10 minutes. The term aerobic means “with oxygen</a:t>
            </a:r>
            <a:r>
              <a:rPr lang="en-US" dirty="0" smtClean="0">
                <a:solidFill>
                  <a:srgbClr val="92D050"/>
                </a:solidFill>
                <a:latin typeface="Arial"/>
              </a:rPr>
              <a:t>.”</a:t>
            </a:r>
          </a:p>
          <a:p>
            <a:r>
              <a:rPr lang="en-US" b="1" dirty="0">
                <a:solidFill>
                  <a:srgbClr val="7030A0"/>
                </a:solidFill>
              </a:rPr>
              <a:t>Anaerobic exercise</a:t>
            </a:r>
            <a:r>
              <a:rPr lang="en-US" dirty="0">
                <a:solidFill>
                  <a:srgbClr val="7030A0"/>
                </a:solidFill>
              </a:rPr>
              <a:t>- Short lasting, high intensity activity, where the demand for oxygen from the exercise exceeds the oxygen supply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Examples of Aerobic and Anaerobic EXERCISE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Aerobic exercise would include:</a:t>
            </a:r>
          </a:p>
          <a:p>
            <a:pPr lvl="2"/>
            <a:r>
              <a:rPr lang="en-US" sz="3200" dirty="0" smtClean="0">
                <a:solidFill>
                  <a:srgbClr val="00B0F0"/>
                </a:solidFill>
                <a:ea typeface="+mj-ea"/>
                <a:cs typeface="+mj-cs"/>
              </a:rPr>
              <a:t>Swimming</a:t>
            </a:r>
          </a:p>
          <a:p>
            <a:pPr lvl="2"/>
            <a:endParaRPr lang="en-US" sz="3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2"/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Jogging</a:t>
            </a:r>
          </a:p>
          <a:p>
            <a:pPr lvl="2"/>
            <a:r>
              <a:rPr lang="en-US" sz="3200" dirty="0" smtClean="0">
                <a:solidFill>
                  <a:srgbClr val="C00000"/>
                </a:solidFill>
                <a:ea typeface="+mj-ea"/>
                <a:cs typeface="+mj-cs"/>
              </a:rPr>
              <a:t>Taking a walk</a:t>
            </a:r>
          </a:p>
          <a:p>
            <a:pPr lvl="2"/>
            <a: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  <a:t>Biking</a:t>
            </a:r>
          </a:p>
          <a:p>
            <a:pPr lvl="2" algn="ctr"/>
            <a:r>
              <a:rPr lang="en-US" sz="8000" dirty="0" smtClean="0">
                <a:solidFill>
                  <a:srgbClr val="FF0000"/>
                </a:solidFill>
              </a:rPr>
              <a:t>Slow </a:t>
            </a:r>
            <a:r>
              <a:rPr lang="en-US" sz="8000" dirty="0">
                <a:solidFill>
                  <a:srgbClr val="FF0000"/>
                </a:solidFill>
              </a:rPr>
              <a:t>Burn</a:t>
            </a:r>
          </a:p>
          <a:p>
            <a:pPr marL="914400" lvl="2" indent="0" algn="ctr">
              <a:buNone/>
            </a:pPr>
            <a:endParaRPr lang="en-US" sz="8000" dirty="0" smtClean="0"/>
          </a:p>
        </p:txBody>
      </p:sp>
      <p:pic>
        <p:nvPicPr>
          <p:cNvPr id="2051" name="Picture 3" descr="C:\Users\roxanne.anderson\AppData\Local\Microsoft\Windows\Temporary Internet Files\Content.IE5\LGVRGHD8\MC9004381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362200"/>
            <a:ext cx="111283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xanne.anderson\AppData\Local\Microsoft\Windows\Temporary Internet Files\Content.IE5\UQHMBU1G\MM9003035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9620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xanne.anderson\AppData\Local\Microsoft\Windows\Temporary Internet Files\Content.IE5\QF9Y0221\MM90004107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799"/>
            <a:ext cx="12192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Examples of Aerobic and Anaerobic EXERCISE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Anaerobic </a:t>
            </a:r>
            <a:r>
              <a:rPr lang="en-US" sz="4000" dirty="0">
                <a:solidFill>
                  <a:prstClr val="black"/>
                </a:solidFill>
              </a:rPr>
              <a:t>exercise would include:</a:t>
            </a:r>
          </a:p>
          <a:p>
            <a:pPr lvl="2"/>
            <a:r>
              <a:rPr lang="en-US" sz="3200" dirty="0">
                <a:solidFill>
                  <a:srgbClr val="0070C0"/>
                </a:solidFill>
              </a:rPr>
              <a:t>Swimming</a:t>
            </a:r>
          </a:p>
          <a:p>
            <a:pPr lvl="2"/>
            <a:endParaRPr lang="en-US" sz="3200" dirty="0">
              <a:solidFill>
                <a:prstClr val="black"/>
              </a:solidFill>
            </a:endParaRPr>
          </a:p>
          <a:p>
            <a:pPr lvl="2"/>
            <a:endParaRPr lang="en-US" sz="3200" dirty="0" smtClean="0">
              <a:solidFill>
                <a:prstClr val="black"/>
              </a:solidFill>
            </a:endParaRPr>
          </a:p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Running or sprinting</a:t>
            </a:r>
            <a:endParaRPr lang="en-US" sz="3200" dirty="0">
              <a:solidFill>
                <a:srgbClr val="FF0000"/>
              </a:solidFill>
            </a:endParaRPr>
          </a:p>
          <a:p>
            <a:pPr lvl="2"/>
            <a:endParaRPr lang="en-US" sz="3200" dirty="0">
              <a:solidFill>
                <a:prstClr val="black"/>
              </a:solidFill>
            </a:endParaRPr>
          </a:p>
          <a:p>
            <a:pPr lvl="2"/>
            <a:r>
              <a:rPr lang="en-US" sz="3200" dirty="0" smtClean="0">
                <a:solidFill>
                  <a:srgbClr val="7030A0"/>
                </a:solidFill>
              </a:rPr>
              <a:t>Sprinting on your bike</a:t>
            </a:r>
          </a:p>
          <a:p>
            <a:pPr lvl="2" algn="ctr"/>
            <a:endParaRPr lang="en-US" sz="5200" dirty="0" smtClean="0">
              <a:solidFill>
                <a:srgbClr val="FF0000"/>
              </a:solidFill>
            </a:endParaRPr>
          </a:p>
          <a:p>
            <a:pPr lvl="2" algn="ctr"/>
            <a:r>
              <a:rPr lang="en-US" sz="5200" dirty="0" smtClean="0">
                <a:solidFill>
                  <a:srgbClr val="FF0000"/>
                </a:solidFill>
              </a:rPr>
              <a:t>Burn fat for energy</a:t>
            </a:r>
          </a:p>
          <a:p>
            <a:pPr lvl="2" algn="ctr"/>
            <a:r>
              <a:rPr lang="en-US" sz="7200" dirty="0" smtClean="0">
                <a:solidFill>
                  <a:srgbClr val="FF0000"/>
                </a:solidFill>
              </a:rPr>
              <a:t>Fast burn</a:t>
            </a:r>
            <a:endParaRPr lang="en-US" sz="7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075" name="Picture 3" descr="C:\Users\roxanne.anderson\AppData\Local\Microsoft\Windows\Temporary Internet Files\Content.IE5\QF9Y0221\MC900334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37" y="1905000"/>
            <a:ext cx="136596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xanne.anderson\AppData\Local\Microsoft\Windows\Temporary Internet Files\Content.IE5\QF9Y0221\MM900174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12192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oxanne.anderson\AppData\Local\Microsoft\Windows\Temporary Internet Files\Content.IE5\FYT3MZQG\MM90023622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6383"/>
            <a:ext cx="20574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Body Mass Index (BMI</a:t>
            </a:r>
            <a:r>
              <a:rPr lang="en-US" sz="3200" b="1" dirty="0" smtClean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/>
              </a:rPr>
              <a:t>Body Mass Index (BMI)-</a:t>
            </a:r>
            <a:r>
              <a:rPr lang="en-US" dirty="0">
                <a:solidFill>
                  <a:srgbClr val="00B050"/>
                </a:solidFill>
                <a:latin typeface="Arial"/>
              </a:rPr>
              <a:t> Measure of the relationship between height and weight; calculated by dividing weight in kilograms </a:t>
            </a:r>
            <a:endParaRPr lang="en-US" dirty="0" smtClean="0">
              <a:solidFill>
                <a:srgbClr val="00B050"/>
              </a:solidFill>
              <a:latin typeface="Arial"/>
            </a:endParaRPr>
          </a:p>
          <a:p>
            <a:endParaRPr lang="en-US" b="1" dirty="0">
              <a:solidFill>
                <a:srgbClr val="000000"/>
              </a:solidFill>
              <a:latin typeface="Arial"/>
            </a:endParaRPr>
          </a:p>
          <a:p>
            <a:endParaRPr lang="en-US" b="1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40076"/>
              </p:ext>
            </p:extLst>
          </p:nvPr>
        </p:nvGraphicFramePr>
        <p:xfrm>
          <a:off x="685800" y="3657600"/>
          <a:ext cx="8153400" cy="2438400"/>
        </p:xfrm>
        <a:graphic>
          <a:graphicData uri="http://schemas.openxmlformats.org/drawingml/2006/table">
            <a:tbl>
              <a:tblPr/>
              <a:tblGrid>
                <a:gridCol w="1358900"/>
                <a:gridCol w="6794500"/>
              </a:tblGrid>
              <a:tr h="24384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Pounds and inches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Formula: weight 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lb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) / [height (in)]</a:t>
                      </a:r>
                      <a:r>
                        <a:rPr lang="en-US" sz="2400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x 703Calculate BMI by dividing weight in pounds 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lbs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) by height in inches (in) squared and multiplying by a conversion factor of 703.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Example: Weight = 150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lbs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, Height = 5'5" (65")</a:t>
                      </a:r>
                      <a:b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Calculation: [150 ÷ (65)</a:t>
                      </a:r>
                      <a:r>
                        <a:rPr lang="en-US" sz="2400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] x 703 = 24.96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6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445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Cardiovascular Fitness</vt:lpstr>
      <vt:lpstr>What is Cardiovascular Fitness</vt:lpstr>
      <vt:lpstr>Physiological Components</vt:lpstr>
      <vt:lpstr>Add song here</vt:lpstr>
      <vt:lpstr>Metabolic Training</vt:lpstr>
      <vt:lpstr>2 Types of Metabolic Training</vt:lpstr>
      <vt:lpstr>Examples of Aerobic and Anaerobic EXERCISE</vt:lpstr>
      <vt:lpstr>Examples of Aerobic and Anaerobic EXERCISE</vt:lpstr>
      <vt:lpstr>Body Mass Index (BMI)</vt:lpstr>
      <vt:lpstr>BMI</vt:lpstr>
      <vt:lpstr>BMI Chart</vt:lpstr>
      <vt:lpstr>BMI Chart</vt:lpstr>
      <vt:lpstr>Body Composition</vt:lpstr>
      <vt:lpstr>Body Shapes and Your Heart</vt:lpstr>
      <vt:lpstr>Body Shapes and Your Heart</vt:lpstr>
      <vt:lpstr>Body Type and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Fitness</dc:title>
  <dc:creator>Roxanne Anderson</dc:creator>
  <cp:lastModifiedBy>Roxanne Anderson</cp:lastModifiedBy>
  <cp:revision>20</cp:revision>
  <dcterms:created xsi:type="dcterms:W3CDTF">2006-08-16T00:00:00Z</dcterms:created>
  <dcterms:modified xsi:type="dcterms:W3CDTF">2014-08-11T19:06:36Z</dcterms:modified>
</cp:coreProperties>
</file>